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78" r:id="rId6"/>
    <p:sldId id="283" r:id="rId7"/>
    <p:sldId id="280" r:id="rId8"/>
    <p:sldId id="264" r:id="rId9"/>
    <p:sldId id="282" r:id="rId10"/>
    <p:sldId id="279" r:id="rId11"/>
    <p:sldId id="281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8219" autoAdjust="0"/>
  </p:normalViewPr>
  <p:slideViewPr>
    <p:cSldViewPr snapToGrid="0">
      <p:cViewPr varScale="1">
        <p:scale>
          <a:sx n="56" d="100"/>
          <a:sy n="56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3.emf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Delta-Wye Transformer – 4 wire – Solidly Grounded System</a:t>
            </a:r>
            <a:br>
              <a:rPr lang="en-US" sz="4000" dirty="0"/>
            </a:br>
            <a:r>
              <a:rPr lang="en-US" sz="4000" dirty="0"/>
              <a:t>Unbalanced Load and 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load results in current in the Neutral 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10CC0-3A0B-0967-8D04-5154190C80F5}"/>
                  </a:ext>
                </a:extLst>
              </p:cNvPr>
              <p:cNvSpPr txBox="1"/>
              <p:nvPr/>
            </p:nvSpPr>
            <p:spPr>
              <a:xfrm>
                <a:off x="4498754" y="5461296"/>
                <a:ext cx="3680944" cy="785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𝑛𝑒𝑢𝑡𝑟𝑎𝑙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𝑐𝑜𝑛𝑑𝑢𝑐𝑡𝑜𝑟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1.73 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b="0" dirty="0"/>
                  <a:t>=94.3 mA peak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10CC0-3A0B-0967-8D04-5154190C8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754" y="5461296"/>
                <a:ext cx="3680944" cy="785151"/>
              </a:xfrm>
              <a:prstGeom prst="rect">
                <a:avLst/>
              </a:prstGeom>
              <a:blipFill>
                <a:blip r:embed="rId3"/>
                <a:stretch>
                  <a:fillRect r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FB05C15-D436-A04C-73A1-82C21810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08" y="1991745"/>
            <a:ext cx="6943725" cy="1738313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AF2EED08-8D0F-2B38-0895-D393DCDDF15F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9A97-4B50-FC48-69F5-3934E48FDAA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0464FA4-B043-2C5F-67E5-E3B1DDE14A67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7C7FD-1E19-3255-2BB8-F51487D2B5A8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D0F7E-9B97-275E-4B80-6AAF91015AD7}"/>
              </a:ext>
            </a:extLst>
          </p:cNvPr>
          <p:cNvSpPr txBox="1"/>
          <p:nvPr/>
        </p:nvSpPr>
        <p:spPr>
          <a:xfrm>
            <a:off x="5392808" y="5003477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unbalanced loads</a:t>
            </a:r>
          </a:p>
        </p:txBody>
      </p:sp>
    </p:spTree>
    <p:extLst>
      <p:ext uri="{BB962C8B-B14F-4D97-AF65-F5344CB8AC3E}">
        <p14:creationId xmlns:p14="http://schemas.microsoft.com/office/powerpoint/2010/main" val="303241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6414-A934-52CD-BD03-04258A6B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through Ground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56780-37E0-CC11-5E7F-D10AC25F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AC9A6-1EE3-27D8-B74E-87757B0B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11" y="2098033"/>
            <a:ext cx="6943725" cy="1738313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1494B352-CC14-05BE-44CA-B53F39657F44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CF4A5-9FD2-08C4-4019-42E63946DD0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277E947-042F-CFD2-ACF3-D3FE386AFE4D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8F1AD-8BB2-99A0-9E96-1AC794EEC049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E2210-D0F8-56B2-CDE6-66357A49441E}"/>
              </a:ext>
            </a:extLst>
          </p:cNvPr>
          <p:cNvSpPr txBox="1"/>
          <p:nvPr/>
        </p:nvSpPr>
        <p:spPr>
          <a:xfrm>
            <a:off x="2246206" y="5051712"/>
            <a:ext cx="674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current through the ground connection during an 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253948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 Fault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12</a:t>
            </a:fld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DC3B805-29ED-2819-7CCD-A9F4D43B51BE}"/>
              </a:ext>
            </a:extLst>
          </p:cNvPr>
          <p:cNvSpPr/>
          <p:nvPr/>
        </p:nvSpPr>
        <p:spPr>
          <a:xfrm rot="16200000">
            <a:off x="4994475" y="4416195"/>
            <a:ext cx="463942" cy="1902141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BCD6D-F367-C7C1-4538-7A6EFC7B1AEF}"/>
              </a:ext>
            </a:extLst>
          </p:cNvPr>
          <p:cNvSpPr txBox="1"/>
          <p:nvPr/>
        </p:nvSpPr>
        <p:spPr>
          <a:xfrm>
            <a:off x="4521926" y="5686243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69D49-90D3-C630-5306-26D8F238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909"/>
            <a:ext cx="12192000" cy="30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391706" y="3935214"/>
            <a:ext cx="18469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200 - 300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3963429" y="4491266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605716" y="1937183"/>
            <a:ext cx="266514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047263" y="1803303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642990" y="1742983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575530" y="4518438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53057" y="5188873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928796" y="5309539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565396" y="5556575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440875" y="6030664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594496" y="6109076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984000" y="5595881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1697310" y="3161142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𝑠𝑒𝑐𝑜𝑛𝑑𝑎𝑟𝑦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blipFill>
                <a:blip r:embed="rId4"/>
                <a:stretch>
                  <a:fillRect l="-3291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E3EF98-6A45-DEF3-7A9E-BC3F79BB76AF}"/>
              </a:ext>
            </a:extLst>
          </p:cNvPr>
          <p:cNvSpPr txBox="1"/>
          <p:nvPr/>
        </p:nvSpPr>
        <p:spPr>
          <a:xfrm>
            <a:off x="8478294" y="743709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rot="10800000">
            <a:off x="9424992" y="1432948"/>
            <a:ext cx="186949" cy="486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F1A5C1-6318-022E-2A00-99421EF72FA7}"/>
              </a:ext>
            </a:extLst>
          </p:cNvPr>
          <p:cNvSpPr/>
          <p:nvPr/>
        </p:nvSpPr>
        <p:spPr>
          <a:xfrm rot="5400000">
            <a:off x="4324968" y="4998785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F8CB6-7340-41E8-4009-EDC372337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22" y="1412364"/>
            <a:ext cx="10546307" cy="45529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C17F790-D034-F78B-351B-08A12D5715D1}"/>
              </a:ext>
            </a:extLst>
          </p:cNvPr>
          <p:cNvSpPr/>
          <p:nvPr/>
        </p:nvSpPr>
        <p:spPr>
          <a:xfrm rot="5400000">
            <a:off x="7224671" y="4431794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Wye-Load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561245" cy="1084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C9698-80CF-CCD0-9351-68853CDAE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4277" y="4629122"/>
            <a:ext cx="3412012" cy="14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3091992" y="782425"/>
            <a:ext cx="3179819" cy="2268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1111340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920542" y="1310604"/>
            <a:ext cx="502920" cy="2727139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81404"/>
            <a:ext cx="819112" cy="1469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8030660" y="914400"/>
            <a:ext cx="406863" cy="2136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20240928 experiment 8.asc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1A55A13-895D-5DCE-9BC2-C1A3D29C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11" y="255813"/>
            <a:ext cx="3498674" cy="1510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A962C-5D06-3EAA-E46A-48EF2E49A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035"/>
          <a:stretch/>
        </p:blipFill>
        <p:spPr>
          <a:xfrm>
            <a:off x="974317" y="3252687"/>
            <a:ext cx="10358868" cy="30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 – Ground Fault / </a:t>
            </a:r>
            <a:br>
              <a:rPr lang="en-US" dirty="0"/>
            </a:br>
            <a:r>
              <a:rPr lang="en-US" dirty="0"/>
              <a:t>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570516" y="4031746"/>
            <a:ext cx="523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Neutral Voltage: Peak = 56.6 V volts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/>
              <p:nvPr/>
            </p:nvSpPr>
            <p:spPr>
              <a:xfrm>
                <a:off x="2603262" y="1507774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262" y="1507774"/>
                <a:ext cx="6820200" cy="582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DCE8ABE-982B-8BFB-A028-133C9AA6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36" y="2156908"/>
            <a:ext cx="6943725" cy="1738313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32A678E-03A8-D5A6-53C4-0F7FFC81E982}"/>
              </a:ext>
            </a:extLst>
          </p:cNvPr>
          <p:cNvSpPr/>
          <p:nvPr/>
        </p:nvSpPr>
        <p:spPr>
          <a:xfrm rot="5400000">
            <a:off x="5336445" y="5705653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A3253-0E1F-3EBC-B06C-F2AADD39C797}"/>
              </a:ext>
            </a:extLst>
          </p:cNvPr>
          <p:cNvSpPr txBox="1"/>
          <p:nvPr/>
        </p:nvSpPr>
        <p:spPr>
          <a:xfrm>
            <a:off x="4829563" y="6324057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F2C4A22-D411-D1C3-9AAF-FAC03D5F428C}"/>
              </a:ext>
            </a:extLst>
          </p:cNvPr>
          <p:cNvSpPr/>
          <p:nvPr/>
        </p:nvSpPr>
        <p:spPr>
          <a:xfrm rot="5400000">
            <a:off x="8076924" y="5179547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C4A7B-C87D-9695-E4F7-EF47EF174D19}"/>
              </a:ext>
            </a:extLst>
          </p:cNvPr>
          <p:cNvSpPr txBox="1"/>
          <p:nvPr/>
        </p:nvSpPr>
        <p:spPr>
          <a:xfrm>
            <a:off x="7368541" y="632866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5E5D7E-4D92-7B61-C7E7-800A80C3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736" y="4377601"/>
            <a:ext cx="69437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425D-EDFA-35F6-DD33-17F9B56E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line to ground Voltages – Ground Fault /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23011-82CF-0CF1-74E3-3A1F6445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2FB30-4076-E806-0FA0-716ADAF8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75" y="2875059"/>
            <a:ext cx="6943725" cy="1738313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512DC714-0189-B7A0-1487-4D87ED304A26}"/>
              </a:ext>
            </a:extLst>
          </p:cNvPr>
          <p:cNvSpPr/>
          <p:nvPr/>
        </p:nvSpPr>
        <p:spPr>
          <a:xfrm rot="5400000">
            <a:off x="4970685" y="4179634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B9A09-436C-4CDA-7AAE-F814FCE60785}"/>
              </a:ext>
            </a:extLst>
          </p:cNvPr>
          <p:cNvSpPr txBox="1"/>
          <p:nvPr/>
        </p:nvSpPr>
        <p:spPr>
          <a:xfrm>
            <a:off x="4463803" y="4798038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EE3AF18-203A-BE6D-6653-7D8C79B3274F}"/>
              </a:ext>
            </a:extLst>
          </p:cNvPr>
          <p:cNvSpPr/>
          <p:nvPr/>
        </p:nvSpPr>
        <p:spPr>
          <a:xfrm rot="5400000">
            <a:off x="7711164" y="3653528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C98C6-3FAE-7FA4-D2E7-E759BE8A53C4}"/>
              </a:ext>
            </a:extLst>
          </p:cNvPr>
          <p:cNvSpPr txBox="1"/>
          <p:nvPr/>
        </p:nvSpPr>
        <p:spPr>
          <a:xfrm>
            <a:off x="7002781" y="4802647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311035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720945" cy="1325563"/>
          </a:xfrm>
        </p:spPr>
        <p:txBody>
          <a:bodyPr>
            <a:noAutofit/>
          </a:bodyPr>
          <a:lstStyle/>
          <a:p>
            <a:r>
              <a:rPr lang="en-US" sz="3600" dirty="0"/>
              <a:t>Neutral to ground voltage </a:t>
            </a:r>
            <a:br>
              <a:rPr lang="en-US" sz="3600" dirty="0"/>
            </a:br>
            <a:r>
              <a:rPr lang="en-US" sz="3600" dirty="0"/>
              <a:t>(CM Voltage) and CM Current through Parasitic Capacitances or lamp resistances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4386821" y="1624098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452037"/>
            <a:ext cx="604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 and Lamp Resistors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C8AC3-2EF8-9BFC-C8C2-498758BF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24" y="1993430"/>
            <a:ext cx="6943725" cy="1738313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D2AC114-9466-A53E-7962-143F09CADE6F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DFD85-5118-FA6B-8B31-E9EDBCEE395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E97AEC-CD10-A43B-454B-75FE310530B8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69493-1D92-3C41-8556-30C95A3D2325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297999-5B06-D3D7-D5C6-74544E27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04" y="4794169"/>
            <a:ext cx="694372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wye load  and into primary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0BCE3-F253-3473-609A-C7E3D4A3E505}"/>
              </a:ext>
            </a:extLst>
          </p:cNvPr>
          <p:cNvSpPr txBox="1"/>
          <p:nvPr/>
        </p:nvSpPr>
        <p:spPr>
          <a:xfrm>
            <a:off x="108858" y="2142551"/>
            <a:ext cx="1034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Wye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9D432-AC57-F812-7C3E-5F001004AF79}"/>
              </a:ext>
            </a:extLst>
          </p:cNvPr>
          <p:cNvSpPr txBox="1"/>
          <p:nvPr/>
        </p:nvSpPr>
        <p:spPr>
          <a:xfrm>
            <a:off x="108857" y="5116493"/>
            <a:ext cx="10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Primary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69A1B-6142-3362-E59F-ACEF4E6C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1" y="1873558"/>
            <a:ext cx="6943725" cy="1738313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5271CC36-A74A-6321-1352-7D0E33867853}"/>
              </a:ext>
            </a:extLst>
          </p:cNvPr>
          <p:cNvSpPr/>
          <p:nvPr/>
        </p:nvSpPr>
        <p:spPr>
          <a:xfrm rot="5400000">
            <a:off x="4803045" y="3361003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A902F-C258-939F-1616-78C95F42B4AA}"/>
              </a:ext>
            </a:extLst>
          </p:cNvPr>
          <p:cNvSpPr txBox="1"/>
          <p:nvPr/>
        </p:nvSpPr>
        <p:spPr>
          <a:xfrm>
            <a:off x="4296163" y="3979407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20DFE26-223A-E5F6-59C1-7AFDC1816FD6}"/>
              </a:ext>
            </a:extLst>
          </p:cNvPr>
          <p:cNvSpPr/>
          <p:nvPr/>
        </p:nvSpPr>
        <p:spPr>
          <a:xfrm rot="5400000">
            <a:off x="7543524" y="2834897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24A03-08BA-9E2F-9CDC-FCBB754FF823}"/>
              </a:ext>
            </a:extLst>
          </p:cNvPr>
          <p:cNvSpPr txBox="1"/>
          <p:nvPr/>
        </p:nvSpPr>
        <p:spPr>
          <a:xfrm>
            <a:off x="6835141" y="398401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C950B8-F062-CBD0-8282-4571DB4B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1" y="4601091"/>
            <a:ext cx="6943725" cy="1738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364A4-7590-BC64-6BAD-6A15EDACBCE2}"/>
              </a:ext>
            </a:extLst>
          </p:cNvPr>
          <p:cNvSpPr txBox="1"/>
          <p:nvPr/>
        </p:nvSpPr>
        <p:spPr>
          <a:xfrm>
            <a:off x="2088883" y="6383800"/>
            <a:ext cx="682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currents during ground fault will activate over-current protection</a:t>
            </a:r>
          </a:p>
        </p:txBody>
      </p:sp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861A-2955-02D5-BE11-D72A34DC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out of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5DBA-F377-AC8B-6BA7-ABC22CA3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3418E-3B34-9EDF-A9A8-95BD3D6F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12" y="4495700"/>
            <a:ext cx="4480948" cy="652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B8350-9E95-8F6C-C05E-9D47D6BE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559843"/>
            <a:ext cx="6943725" cy="1738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6B779-D6E8-DE4C-118B-63475A8432CD}"/>
              </a:ext>
            </a:extLst>
          </p:cNvPr>
          <p:cNvSpPr txBox="1"/>
          <p:nvPr/>
        </p:nvSpPr>
        <p:spPr>
          <a:xfrm>
            <a:off x="2395497" y="5506477"/>
            <a:ext cx="682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currents during ground fault will activate over-current protection</a:t>
            </a:r>
          </a:p>
        </p:txBody>
      </p:sp>
    </p:spTree>
    <p:extLst>
      <p:ext uri="{BB962C8B-B14F-4D97-AF65-F5344CB8AC3E}">
        <p14:creationId xmlns:p14="http://schemas.microsoft.com/office/powerpoint/2010/main" val="8349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366</Words>
  <Application>Microsoft Office PowerPoint</Application>
  <PresentationFormat>Widescreen</PresentationFormat>
  <Paragraphs>85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Experiment 8</vt:lpstr>
      <vt:lpstr>Schematic</vt:lpstr>
      <vt:lpstr>Experiment 8</vt:lpstr>
      <vt:lpstr>Simulation Model</vt:lpstr>
      <vt:lpstr>Steady State Voltages – Ground Fault /  Unbalanced Load</vt:lpstr>
      <vt:lpstr>Steady State line to ground Voltages – Ground Fault / Unbalanced Load</vt:lpstr>
      <vt:lpstr>Neutral to ground voltage  (CM Voltage) and CM Current through Parasitic Capacitances or lamp resistances</vt:lpstr>
      <vt:lpstr>Line currents into the wye load  and into primary not balanced with unbalanced load</vt:lpstr>
      <vt:lpstr>Line Currents out of Transformer</vt:lpstr>
      <vt:lpstr>Unbalanced load results in current in the Neutral Conductor</vt:lpstr>
      <vt:lpstr>Current through Ground Connection</vt:lpstr>
      <vt:lpstr>Ground Fault Currents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47</cp:revision>
  <dcterms:created xsi:type="dcterms:W3CDTF">2024-06-09T14:03:08Z</dcterms:created>
  <dcterms:modified xsi:type="dcterms:W3CDTF">2024-11-01T20:27:03Z</dcterms:modified>
</cp:coreProperties>
</file>